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6"/>
  </p:notesMasterIdLst>
  <p:handoutMasterIdLst>
    <p:handoutMasterId r:id="rId7"/>
  </p:handoutMasterIdLst>
  <p:sldIdLst>
    <p:sldId id="263" r:id="rId3"/>
    <p:sldId id="264" r:id="rId4"/>
    <p:sldId id="266" r:id="rId5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18" autoAdjust="0"/>
  </p:normalViewPr>
  <p:slideViewPr>
    <p:cSldViewPr snapToGrid="0">
      <p:cViewPr varScale="1">
        <p:scale>
          <a:sx n="81" d="100"/>
          <a:sy n="81" d="100"/>
        </p:scale>
        <p:origin x="1498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EF08F9B2-BD47-A145-3941-F0AA385DF66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32C1DB70-1C21-02CF-E56F-585E8ADBCF1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97B05E96-BD59-EEEE-EB91-5991DF4EA50B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14EE90A9-B70F-7304-04AC-F5FEE5F9FC9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7A8AF754-4DA0-4FA8-8CA4-DF8BF350FCD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6DA33130-0E37-878E-5C54-0D963E21AE6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542E222-478C-47D5-A972-B8C07B611C8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4570FD14-6315-E266-45C2-EB12E56A1EF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969D3A24-9437-1BEA-FBB2-6C7836B5FBD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09EE5051-B595-B1D0-AF3A-0CFCA2C12C1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8A164948-C8F2-83AC-ADA6-6CCD1020897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D3FD4015-5B40-4CDF-91E8-C604716D9441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2E37DDC8-6DCB-364C-9EC6-DF35BB514DC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41C9BB9-50CD-4062-8761-21BD11CBBF6C}" type="slidenum">
              <a:rPr kumimoji="0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116D378D-288F-1BF1-EB6F-D3BE885E065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AC752D9E-D0A2-9B85-93ED-CBAE671880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41841424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527D3DF5-2980-337C-37C0-9E8468C306C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C6FD17A-E893-42C9-9AB7-261AD017C2DD}" type="slidenum">
              <a:rPr lang="en-US" altLang="ja-JP"/>
              <a:pPr eaLnBrk="1" hangingPunct="1">
                <a:spcBef>
                  <a:spcPct val="0"/>
                </a:spcBef>
              </a:pPr>
              <a:t>2</a:t>
            </a:fld>
            <a:endParaRPr lang="en-US" altLang="ja-JP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0F4A1BA0-BC0B-0D34-EAE2-D4400D1F48E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E381F6C1-4D3F-B69A-9F2C-C91213278A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5E2F197-5046-0BB2-BE54-599D7450E12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A4B37A4-D664-702C-59F6-8B32366A180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D9A261A-4094-32D8-7EFD-A4096F1535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785909-36C9-4A46-8CC0-893E77D0827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51700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1B27737-016C-AEEC-551E-A328ED8415A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6189483-7E24-BF8A-5E4E-945CE0E44A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7F9854B-55E2-0C33-B8E3-7F91DC6018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4AD738-9DFD-4149-A78D-C4794BC40ED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20855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5998D75-A438-7713-CB68-BF81340AF8A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1795C94-BEB8-7E5F-A49E-C39D1881A3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A09459E-3B59-4CFD-D632-14C90730C4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1A4622-F7C6-449C-85CA-6A852528552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932149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704F6C-76CE-F461-1107-66636DF592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615B922-BDF0-5407-5677-39BDA08E8B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0B606E3-5D25-9516-816A-F152077F8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50B6E67-C426-55FA-6239-D594E6DBA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6193037-85C6-8702-AB78-DC7F643F8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FFD54-A4AF-45BD-92C4-77A93F88219D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886295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9E41B5-0CFE-1BDC-903A-5942261F15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141C774-087A-AC48-99C9-CC50CCDD5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CD1D940-BCF6-0795-A404-24394A564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C071E4F-E508-11EA-F6AB-78787B9A3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8BA3FAE-311D-A6C2-4693-24BF9961E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27144-6401-436D-940D-2DBBFFD6A581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738952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A1ABBA-A972-F9A1-CFC1-9E2F2C2FE2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5463059-6350-DB33-57FA-280214CAC8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5B80CA-BD7F-703F-4DAF-3F7DCD63B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3D4EB0F-AFD9-FD17-5699-21FED836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727AC58-2BBD-3F0E-D58B-41A058C1F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6F71B-A7AB-443B-9192-7E064F93BBA1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276311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7DE3FA-3497-86C7-2923-0D32686AB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66AAC57-DAB3-0D6A-341E-97F9630493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289CA9F-3985-01D8-9F0A-8EB03D5CCB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1016741-D838-99DE-0C08-8B91188D6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F9650F5-49D3-B00B-BA98-F39F7298B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15FE705-6389-9340-0640-DA05677FD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F59E3-4CA4-44AF-B3F2-1BF076C65887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478933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A61472C-B17C-4635-3F03-1534A4965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C048F52-3B11-29C8-92BD-C71B258B5B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41BD746-69DA-842C-A488-A0FE59CB4A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7C150B1-D196-B442-6059-8B1968585D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072CD9D-725D-1DA3-EB40-1C3C639E60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278A8DA-3136-A571-9284-3F6B188FE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5A142DC-068F-9AE9-D0AC-453F589AD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CDE816F-5CCD-28E1-665C-E975DAAF9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90769-5441-4D8B-AD95-3D5C352EAEAE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709430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0BBCE74-8391-3A60-2160-3246C2DFAA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E7211B3-131D-B1DA-0C5B-4E4460271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23F1C09-7408-DF34-F471-A47E37AD0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5A007B3-3333-E904-2C61-8E996E386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959C5-2AA0-42DD-8635-D0CD69822CDC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241172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29FE31B-BD25-92B7-45A2-86EDCB51C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107215E-B6CC-1E75-97CA-52D1AADE4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C0F4A03-597C-6A0A-B6BB-84C556D49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42F21-3279-4AFB-B81A-EF577F1EAD5E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654091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021D1D3-154A-1023-BBB8-88A2E7434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95E11A8-9FE0-56F7-72EC-A05F8F856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631FE6B-0D0C-A78F-0B0A-EE97C11C37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FCB150A-393B-B938-AF37-8A55B5D60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83A665B-73F4-668C-C93C-272D32FF2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72E771-BF63-F6E1-DCEB-2419E308B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25DA6-8B13-4D09-BE2D-EA728C382DBC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00080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935358E-F534-8D1B-A025-7D76C332E6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A161AC0-F1E8-8598-8800-2B870C0DDB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A8939BD-1476-2174-7628-56676A31DA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21966A-D5C3-46E1-9FD6-19C4B0EA75D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739397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533C1C-CD93-E9E6-C007-1689DD99E5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AC6D4FB-87E3-8C85-FDE2-ABC59D86BB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7649A68-9398-E2DC-2F7E-2A2FFFB310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DD1041D-F9FC-4465-08E3-71A721D06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1492AAE-990A-10BC-C453-481F11661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33581B4-339E-F35D-1074-44DB7483E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F9626-C2D5-4DC1-9CA6-BE3745524934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731537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93EC6D-1D02-4718-D527-C0BB3E3B7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91F9-63D8-917E-DB68-471679888A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D2CBEF0-3D37-F6D5-A73B-10B11F2F9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404DEC7-7F19-8A9B-7771-A6FBBEFF2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3721F36-E176-96C6-534C-902135D75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633D4-217D-4A64-9718-D0664BAEDDE8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641082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522827D-D61B-ABE0-17B0-E2A13B3C65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6B05982-6BEB-C6BF-5057-3CAFC97AEA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7B45951-FCCD-536A-A5FF-BC3A357B7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F48AA51-5171-1DB6-A9B5-71E881EF5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443EEC9-9E61-B637-D86F-47123176B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50DA8-9570-44E8-A047-DBABF1443B75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10802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4453055-F8CF-E81A-379F-5B7EF661851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AE79148-BD30-4E3A-0B6C-292743FAAB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5EA20D5-B3C6-8A29-0DFA-5DA13F7DF5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1BC1D9-EA5C-4E4C-998A-8CFBF005007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65141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AA8F803-CE08-B889-37CD-E6DAABFDAA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9DB84F4-D2F8-5173-1752-EF248F9489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2A29B5B-5781-0B41-FCA0-A7D92E8084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A7F4D4-53AD-4F20-8D90-2823A2EAA75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47328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31B19AE-5DF2-08A1-399E-FD2901AA34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F67771B-4091-F363-2244-070C805FB8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2048C66-EFE3-4E76-1AE3-8A0DFC10DA8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9B7FC0-E61C-4584-B476-D61E00B8DED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43650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513C491-0A87-2C4B-CE3B-3E0A93BCAD8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39B05A9-C088-5BC4-BCC5-F7E85832049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C218212-E984-6B70-FA26-5E1D73905E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E98E23-CB2C-4326-8812-B3FF48AE8CB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14604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ECE7758-39A6-6FB9-52FE-0EE6E51B8C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D4B918C-050C-8A52-21AF-3B210DAA5B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DF0419F-3165-6222-F028-390ADB0031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0E9B8C-0EE6-404D-B6CB-184802BCFD5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90164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749CE98-77A4-C7EB-446D-179B86E54D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E360FD1-D1B6-BFF9-60A8-E9DD70848C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0DFDD35-A7FC-3AD1-4883-EBAADD8198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8214A8-B113-47B1-B38F-2F11B870BAA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48379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0EAB209-AB88-3ED7-F311-70DEB8E68D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18EE50F-93BD-5F72-F0F6-9D6CEF55DB3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2DA92FF-1A28-65BA-F9AE-68757B1FE2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B76859-0DFD-4B5F-BC6F-8033015BD87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30021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6BF282A-CAA7-121B-15AB-9B555A49DB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C6B0566-AE81-11B4-2CC8-F9541D2154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5C83E78-EEE7-9ED1-D3D5-7BAB9DE257F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F5F6B4C-45DC-D46D-98AD-DC8260EE03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7C227EC-EE45-F7F6-21EA-FA6DBFB59CC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fld id="{36CB0723-BA1E-45EF-8685-CF3FE6D86C8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15412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28CAC1A-44BC-80A8-F785-875659BCB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96ED756-AF20-4DB3-5726-C4B19F3128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C42DB42-DD9A-0A9F-1275-EE1B566C86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4E7A7AE-AAA7-C476-7091-5047217957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6DEFF40-A920-7D1C-9807-C511E1C396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50DA8-9570-44E8-A047-DBABF1443B75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27555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769F7061-8AC0-5F50-DAA5-0B5B1C4790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92324" y="1633718"/>
            <a:ext cx="7601228" cy="1800000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sz="36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日本職業・災害医学会</a:t>
            </a:r>
            <a:br>
              <a:rPr lang="en-US" altLang="ja-JP" sz="36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36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ＣＯ Ｉ 開示</a:t>
            </a:r>
            <a:br>
              <a:rPr lang="en-US" altLang="ja-JP" sz="4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4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lang="ja-JP" altLang="en-US" sz="2400" b="1" i="1" dirty="0">
                <a:solidFill>
                  <a:srgbClr val="FFC000"/>
                </a:solidFill>
                <a:ea typeface="ＭＳ Ｐゴシック" panose="020B0600070205080204" pitchFamily="50" charset="-128"/>
              </a:rPr>
              <a:t>筆頭発表者名</a:t>
            </a:r>
            <a:endParaRPr lang="en-US" altLang="ja-JP" sz="2400" b="1" i="1" dirty="0">
              <a:solidFill>
                <a:srgbClr val="FFC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0B8FEDCB-FF9E-1F0A-768D-394A9FE7BA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66834" y="3702639"/>
            <a:ext cx="6066840" cy="1433218"/>
          </a:xfrm>
        </p:spPr>
        <p:txBody>
          <a:bodyPr/>
          <a:lstStyle/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lang="ja-JP" altLang="en-US" sz="28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演題発表内容に関連し、開示すべき</a:t>
            </a:r>
            <a:r>
              <a:rPr lang="en-US" altLang="ja-JP" sz="28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 I </a:t>
            </a:r>
            <a:r>
              <a:rPr lang="ja-JP" altLang="en-US" sz="28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関係にある企業などはありません。</a:t>
            </a:r>
            <a:endParaRPr lang="en-US" altLang="ja-JP" sz="28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700" b="1" i="1" dirty="0">
              <a:solidFill>
                <a:srgbClr val="FFFF1F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70193B7-0BDC-845A-54BC-0B2E8E940C3A}"/>
              </a:ext>
            </a:extLst>
          </p:cNvPr>
          <p:cNvSpPr txBox="1"/>
          <p:nvPr/>
        </p:nvSpPr>
        <p:spPr>
          <a:xfrm>
            <a:off x="449263" y="314623"/>
            <a:ext cx="646058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様式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1A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　学術講演会口頭発表時のスライド例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dirty="0">
                <a:solidFill>
                  <a:srgbClr val="FFFFFF"/>
                </a:solidFill>
                <a:latin typeface="ＭＳ Ｐゴシック" panose="020B0600070205080204" pitchFamily="50" charset="-128"/>
              </a:rPr>
              <a:t>　　　　　　開示すべき</a:t>
            </a:r>
            <a:r>
              <a:rPr lang="en-US" altLang="ja-JP" dirty="0">
                <a:solidFill>
                  <a:srgbClr val="FFFFFF"/>
                </a:solidFill>
                <a:latin typeface="ＭＳ Ｐゴシック" panose="020B0600070205080204" pitchFamily="50" charset="-128"/>
              </a:rPr>
              <a:t>COI</a:t>
            </a:r>
            <a:r>
              <a:rPr lang="ja-JP" altLang="en-US" dirty="0">
                <a:solidFill>
                  <a:srgbClr val="FFFFFF"/>
                </a:solidFill>
                <a:latin typeface="ＭＳ Ｐゴシック" panose="020B0600070205080204" pitchFamily="50" charset="-128"/>
              </a:rPr>
              <a:t>状態がない時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14373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>
            <a:extLst>
              <a:ext uri="{FF2B5EF4-FFF2-40B4-BE49-F238E27FC236}">
                <a16:creationId xmlns:a16="http://schemas.microsoft.com/office/drawing/2014/main" id="{4CD44EA0-3866-3E85-36F3-7677EDB868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48645" y="3151614"/>
            <a:ext cx="7158027" cy="360699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演題発表に関連し、開示すべき</a:t>
            </a:r>
            <a:r>
              <a:rPr lang="en-US" altLang="ja-JP" sz="18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 I </a:t>
            </a:r>
            <a:r>
              <a:rPr lang="ja-JP" altLang="en-US" sz="18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関係にある企業などとして</a:t>
            </a:r>
            <a:endParaRPr lang="en-US" altLang="ja-JP" sz="18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18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①顧問：</a:t>
            </a:r>
            <a:endParaRPr lang="en-US" altLang="ja-JP" sz="18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②株保有・利益：</a:t>
            </a:r>
            <a:endParaRPr lang="en-US" altLang="ja-JP" sz="18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③特許使用料：</a:t>
            </a:r>
            <a:endParaRPr lang="en-US" altLang="ja-JP" sz="18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④講演料：</a:t>
            </a:r>
            <a:endParaRPr lang="en-US" altLang="ja-JP" sz="18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⑤原稿料：</a:t>
            </a:r>
            <a:endParaRPr lang="en-US" altLang="ja-JP" sz="18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⑥受託研究・共同研究費：</a:t>
            </a:r>
            <a:endParaRPr lang="en-US" altLang="ja-JP" sz="18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⑦奨学寄付金：</a:t>
            </a:r>
            <a:endParaRPr lang="en-US" altLang="ja-JP" sz="18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⑧寄付講座所属：</a:t>
            </a:r>
            <a:endParaRPr lang="en-US" altLang="ja-JP" sz="18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⑨贈答品などの報酬：　　　　 　</a:t>
            </a:r>
            <a:endParaRPr lang="en-US" altLang="ja-JP" sz="18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1800" b="1" dirty="0">
              <a:solidFill>
                <a:srgbClr val="FFC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rgbClr val="FFC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（開示すべき内容がある項目のみ記載する）</a:t>
            </a:r>
            <a:endParaRPr lang="en-US" altLang="ja-JP" sz="1800" b="1" dirty="0">
              <a:solidFill>
                <a:srgbClr val="FFC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51" name="Rectangle 2">
            <a:extLst>
              <a:ext uri="{FF2B5EF4-FFF2-40B4-BE49-F238E27FC236}">
                <a16:creationId xmlns:a16="http://schemas.microsoft.com/office/drawing/2014/main" id="{CC2FCF57-F982-F638-902C-C0DA82E203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67879" y="1274491"/>
            <a:ext cx="7772400" cy="1650444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sz="32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日本職業・災害医学会</a:t>
            </a:r>
            <a:br>
              <a:rPr lang="en-US" altLang="ja-JP" sz="32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32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ＣＯ Ｉ 開示</a:t>
            </a:r>
            <a:br>
              <a:rPr lang="en-US" altLang="ja-JP" sz="32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14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br>
              <a:rPr lang="en-US" altLang="ja-JP" sz="2000" b="1" i="1" dirty="0">
                <a:solidFill>
                  <a:srgbClr val="FFFF1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2000" b="1" i="1" dirty="0">
                <a:solidFill>
                  <a:srgbClr val="FFC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筆頭発表者名</a:t>
            </a:r>
            <a:endParaRPr lang="en-US" altLang="ja-JP" sz="2000" b="1" i="1" dirty="0">
              <a:solidFill>
                <a:srgbClr val="FFC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ED5042F-F70E-64C8-D2A5-746759AD7EBE}"/>
              </a:ext>
            </a:extLst>
          </p:cNvPr>
          <p:cNvSpPr txBox="1"/>
          <p:nvPr/>
        </p:nvSpPr>
        <p:spPr>
          <a:xfrm>
            <a:off x="400637" y="216815"/>
            <a:ext cx="652806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様式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1A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　学術講演会口頭発表時のスライド例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dirty="0">
                <a:solidFill>
                  <a:srgbClr val="FFFFFF"/>
                </a:solidFill>
                <a:latin typeface="ＭＳ Ｐゴシック" panose="020B0600070205080204" pitchFamily="50" charset="-128"/>
              </a:rPr>
              <a:t>　　　　　　開示すべき</a:t>
            </a:r>
            <a:r>
              <a:rPr lang="en-US" altLang="ja-JP" dirty="0">
                <a:solidFill>
                  <a:srgbClr val="FFFFFF"/>
                </a:solidFill>
                <a:latin typeface="ＭＳ Ｐゴシック" panose="020B0600070205080204" pitchFamily="50" charset="-128"/>
              </a:rPr>
              <a:t>COI</a:t>
            </a:r>
            <a:r>
              <a:rPr lang="ja-JP" altLang="en-US" dirty="0">
                <a:solidFill>
                  <a:srgbClr val="FFFFFF"/>
                </a:solidFill>
                <a:latin typeface="ＭＳ Ｐゴシック" panose="020B0600070205080204" pitchFamily="50" charset="-128"/>
              </a:rPr>
              <a:t>状態がある時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782927E-D9E5-6B38-7A63-C083A5D9EE58}"/>
              </a:ext>
            </a:extLst>
          </p:cNvPr>
          <p:cNvSpPr/>
          <p:nvPr/>
        </p:nvSpPr>
        <p:spPr>
          <a:xfrm>
            <a:off x="4226423" y="3899220"/>
            <a:ext cx="3868932" cy="1684289"/>
          </a:xfrm>
          <a:prstGeom prst="rect">
            <a:avLst/>
          </a:prstGeom>
          <a:ln w="28575">
            <a:solidFill>
              <a:srgbClr val="FFC000"/>
            </a:solidFill>
          </a:ln>
        </p:spPr>
        <p:txBody>
          <a:bodyPr wrap="square" tIns="72000" bIns="72000">
            <a:spAutoFit/>
          </a:bodyPr>
          <a:lstStyle/>
          <a:p>
            <a:r>
              <a:rPr lang="ja-JP" altLang="en-US" sz="2000" b="1" dirty="0">
                <a:solidFill>
                  <a:srgbClr val="FFC000"/>
                </a:solidFill>
                <a:latin typeface="Arial" panose="020B0604020202020204" pitchFamily="34" charset="0"/>
              </a:rPr>
              <a:t>（記載例）</a:t>
            </a:r>
            <a:endParaRPr lang="en-US" altLang="ja-JP" sz="2000" b="1" dirty="0">
              <a:solidFill>
                <a:srgbClr val="FFC000"/>
              </a:solidFill>
              <a:latin typeface="Arial" panose="020B0604020202020204" pitchFamily="34" charset="0"/>
            </a:endParaRPr>
          </a:p>
          <a:p>
            <a:endParaRPr lang="en-US" altLang="ja-JP" sz="2000" b="1" dirty="0">
              <a:solidFill>
                <a:srgbClr val="FFC000"/>
              </a:solidFill>
              <a:latin typeface="Arial" panose="020B0604020202020204" pitchFamily="34" charset="0"/>
            </a:endParaRPr>
          </a:p>
          <a:p>
            <a:r>
              <a:rPr lang="ja-JP" altLang="en-US" sz="2000" b="1" dirty="0">
                <a:solidFill>
                  <a:srgbClr val="FFC000"/>
                </a:solidFill>
                <a:latin typeface="Arial" panose="020B0604020202020204" pitchFamily="34" charset="0"/>
              </a:rPr>
              <a:t>講演料：○○製薬、○○製薬</a:t>
            </a:r>
            <a:endParaRPr lang="en-US" altLang="ja-JP" sz="2000" b="1" dirty="0">
              <a:solidFill>
                <a:srgbClr val="FFC000"/>
              </a:solidFill>
              <a:latin typeface="Arial" panose="020B0604020202020204" pitchFamily="34" charset="0"/>
            </a:endParaRPr>
          </a:p>
          <a:p>
            <a:r>
              <a:rPr lang="ja-JP" altLang="en-US" sz="2000" b="1" dirty="0">
                <a:solidFill>
                  <a:srgbClr val="FFC000"/>
                </a:solidFill>
                <a:latin typeface="Arial" panose="020B0604020202020204" pitchFamily="34" charset="0"/>
              </a:rPr>
              <a:t>原稿料：○○製薬</a:t>
            </a:r>
            <a:endParaRPr lang="en-US" altLang="ja-JP" sz="2000" b="1" dirty="0">
              <a:solidFill>
                <a:srgbClr val="FFC000"/>
              </a:solidFill>
              <a:latin typeface="Arial" panose="020B0604020202020204" pitchFamily="34" charset="0"/>
            </a:endParaRPr>
          </a:p>
          <a:p>
            <a:r>
              <a:rPr lang="ja-JP" altLang="en-US" sz="2000" b="1" dirty="0">
                <a:solidFill>
                  <a:srgbClr val="FFC000"/>
                </a:solidFill>
                <a:latin typeface="Arial" panose="020B0604020202020204" pitchFamily="34" charset="0"/>
              </a:rPr>
              <a:t>奨学寄付金：〇〇製薬、○○製薬</a:t>
            </a:r>
            <a:endParaRPr lang="ja-JP" altLang="en-US" dirty="0">
              <a:solidFill>
                <a:srgbClr val="FFC000"/>
              </a:solidFill>
            </a:endParaRPr>
          </a:p>
        </p:txBody>
      </p:sp>
      <p:cxnSp>
        <p:nvCxnSpPr>
          <p:cNvPr id="5" name="直線矢印コネクタ 4">
            <a:extLst>
              <a:ext uri="{FF2B5EF4-FFF2-40B4-BE49-F238E27FC236}">
                <a16:creationId xmlns:a16="http://schemas.microsoft.com/office/drawing/2014/main" id="{55F08086-0AEC-A72C-17F3-374646CFA772}"/>
              </a:ext>
            </a:extLst>
          </p:cNvPr>
          <p:cNvCxnSpPr/>
          <p:nvPr/>
        </p:nvCxnSpPr>
        <p:spPr bwMode="auto">
          <a:xfrm flipV="1">
            <a:off x="3753016" y="5693134"/>
            <a:ext cx="874643" cy="723569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C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451E346-CCBC-C1A4-064A-0F88C0371CC1}"/>
              </a:ext>
            </a:extLst>
          </p:cNvPr>
          <p:cNvSpPr txBox="1"/>
          <p:nvPr/>
        </p:nvSpPr>
        <p:spPr>
          <a:xfrm>
            <a:off x="546756" y="2790918"/>
            <a:ext cx="7920000" cy="36933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anchor="ctr"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筆頭発表者の</a:t>
            </a:r>
            <a:r>
              <a:rPr kumimoji="0" lang="en-US" altLang="ja-JP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COI</a:t>
            </a:r>
            <a:r>
              <a:rPr kumimoji="0" lang="ja-JP" altLang="en-US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開示</a:t>
            </a:r>
            <a:endParaRPr kumimoji="0" lang="en-US" altLang="ja-JP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①顧問：</a:t>
            </a:r>
            <a:endParaRPr kumimoji="0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②株保有・利益：</a:t>
            </a:r>
            <a:endParaRPr kumimoji="0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③特許使用料：</a:t>
            </a:r>
            <a:endParaRPr kumimoji="0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④講演料：</a:t>
            </a:r>
            <a:endParaRPr kumimoji="0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⑤原稿料：</a:t>
            </a:r>
            <a:endParaRPr kumimoji="0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⑥受託研究・共同研究費：</a:t>
            </a:r>
            <a:endParaRPr kumimoji="0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⑦奨学寄付金：</a:t>
            </a:r>
            <a:endParaRPr kumimoji="0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⑧寄付講座所属：</a:t>
            </a:r>
            <a:endParaRPr kumimoji="0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⑨贈答品などの報酬：　　　　 　</a:t>
            </a:r>
            <a:endParaRPr kumimoji="0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800" b="1" i="0" u="none" strike="noStrike" kern="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　</a:t>
            </a:r>
            <a:r>
              <a:rPr kumimoji="0" lang="ja-JP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（開示すべき内容がある項目のみ記載する）</a:t>
            </a:r>
            <a:endParaRPr kumimoji="0" lang="en-US" altLang="ja-JP" sz="18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344F540-7509-6136-7352-A3538654C2B0}"/>
              </a:ext>
            </a:extLst>
          </p:cNvPr>
          <p:cNvSpPr txBox="1"/>
          <p:nvPr/>
        </p:nvSpPr>
        <p:spPr>
          <a:xfrm>
            <a:off x="377074" y="288183"/>
            <a:ext cx="85595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様式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1B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　学術講演会ポスター発表時の例：ポスターの最後に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08DF3C5-6F87-7ABF-61B0-B573277D4A1E}"/>
              </a:ext>
            </a:extLst>
          </p:cNvPr>
          <p:cNvSpPr txBox="1"/>
          <p:nvPr/>
        </p:nvSpPr>
        <p:spPr>
          <a:xfrm>
            <a:off x="546756" y="1151014"/>
            <a:ext cx="7920000" cy="9790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tIns="180000" bIns="180000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筆頭発表者名：演題発表内容に関連し、開示すべき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CO I 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関係にある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　　　　　　　　　　企業などはありません。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48E514A-A13B-2C19-84C4-A3B54AFA4B01}"/>
              </a:ext>
            </a:extLst>
          </p:cNvPr>
          <p:cNvSpPr txBox="1"/>
          <p:nvPr/>
        </p:nvSpPr>
        <p:spPr>
          <a:xfrm>
            <a:off x="3689873" y="2162998"/>
            <a:ext cx="11406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或いは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A7771FB-C040-A60D-5ACA-B6AC0FE88F4C}"/>
              </a:ext>
            </a:extLst>
          </p:cNvPr>
          <p:cNvSpPr/>
          <p:nvPr/>
        </p:nvSpPr>
        <p:spPr>
          <a:xfrm>
            <a:off x="4359897" y="3652883"/>
            <a:ext cx="3868932" cy="1684289"/>
          </a:xfrm>
          <a:prstGeom prst="rect">
            <a:avLst/>
          </a:prstGeom>
          <a:ln w="28575">
            <a:solidFill>
              <a:srgbClr val="C00000"/>
            </a:solidFill>
          </a:ln>
        </p:spPr>
        <p:txBody>
          <a:bodyPr wrap="square" tIns="72000" bIns="7200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（記載例）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講演料：○○製薬、○○製薬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原稿料：○○製薬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奨学寄付金：〇〇製薬、○○製薬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cxnSp>
        <p:nvCxnSpPr>
          <p:cNvPr id="5" name="直線矢印コネクタ 4">
            <a:extLst>
              <a:ext uri="{FF2B5EF4-FFF2-40B4-BE49-F238E27FC236}">
                <a16:creationId xmlns:a16="http://schemas.microsoft.com/office/drawing/2014/main" id="{FB10FE4B-DBB1-F5CD-58DD-B6DCB358D8F7}"/>
              </a:ext>
            </a:extLst>
          </p:cNvPr>
          <p:cNvCxnSpPr/>
          <p:nvPr/>
        </p:nvCxnSpPr>
        <p:spPr bwMode="auto">
          <a:xfrm flipV="1">
            <a:off x="3409117" y="5410873"/>
            <a:ext cx="874643" cy="723569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098159066"/>
      </p:ext>
    </p:extLst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690</TotalTime>
  <Words>312</Words>
  <Application>Microsoft Office PowerPoint</Application>
  <PresentationFormat>画面に合わせる (4:3)</PresentationFormat>
  <Paragraphs>49</Paragraphs>
  <Slides>3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3</vt:i4>
      </vt:variant>
    </vt:vector>
  </HeadingPairs>
  <TitlesOfParts>
    <vt:vector size="10" baseType="lpstr">
      <vt:lpstr>ＭＳ Ｐゴシック</vt:lpstr>
      <vt:lpstr>游ゴシック</vt:lpstr>
      <vt:lpstr>游ゴシック Light</vt:lpstr>
      <vt:lpstr>Arial</vt:lpstr>
      <vt:lpstr>Times New Roman</vt:lpstr>
      <vt:lpstr>1_Default Design</vt:lpstr>
      <vt:lpstr>Office テーマ</vt:lpstr>
      <vt:lpstr>日本職業・災害医学会 ＣＯ Ｉ 開示 　 筆頭発表者名</vt:lpstr>
      <vt:lpstr>日本職業・災害医学会 ＣＯ Ｉ 開示 　 筆頭発表者名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syokusai2</cp:lastModifiedBy>
  <cp:revision>125</cp:revision>
  <dcterms:created xsi:type="dcterms:W3CDTF">2000-09-04T17:39:07Z</dcterms:created>
  <dcterms:modified xsi:type="dcterms:W3CDTF">2022-12-21T00:43:10Z</dcterms:modified>
</cp:coreProperties>
</file>